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91" r:id="rId4"/>
    <p:sldId id="297" r:id="rId5"/>
    <p:sldId id="293" r:id="rId6"/>
    <p:sldId id="315" r:id="rId7"/>
    <p:sldId id="292" r:id="rId8"/>
    <p:sldId id="296" r:id="rId9"/>
    <p:sldId id="294" r:id="rId10"/>
    <p:sldId id="298" r:id="rId11"/>
    <p:sldId id="295" r:id="rId12"/>
    <p:sldId id="309" r:id="rId13"/>
    <p:sldId id="313" r:id="rId14"/>
    <p:sldId id="312" r:id="rId15"/>
    <p:sldId id="317" r:id="rId16"/>
    <p:sldId id="310" r:id="rId17"/>
    <p:sldId id="31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00"/>
    <a:srgbClr val="CC0066"/>
    <a:srgbClr val="FF0066"/>
    <a:srgbClr val="090A11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47" autoAdjust="0"/>
  </p:normalViewPr>
  <p:slideViewPr>
    <p:cSldViewPr>
      <p:cViewPr varScale="1">
        <p:scale>
          <a:sx n="60" d="100"/>
          <a:sy n="60" d="100"/>
        </p:scale>
        <p:origin x="9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E280-5FA2-4E87-84CD-86336F4F2DAF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A7DD0-616D-40D9-BC03-3A0C6A432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A7DD0-616D-40D9-BC03-3A0C6A4328A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5177-80C3-4BCC-B4CA-647AFEBB2EE0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C5177-80C3-4BCC-B4CA-647AFEBB2EE0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99076-DA11-4994-9CAA-97AFBAF905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9.gi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slide" Target="slide2.xml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m0-tub-kz.yandex.net/i?id=6481229b9c9b03381dc5453c23a09236-l&amp;n=13" TargetMode="External"/><Relationship Id="rId13" Type="http://schemas.openxmlformats.org/officeDocument/2006/relationships/hyperlink" Target="https://previews.123rf.com/images/dvarg/dvarg1209/dvarg120900359/15495172-thermometer-by-seasons-winter-illustration-on-white.jpg" TargetMode="External"/><Relationship Id="rId18" Type="http://schemas.openxmlformats.org/officeDocument/2006/relationships/hyperlink" Target="https://im2-tub-kz.yandex.net/i?id=3ee0d6577502b8a3255f754a3ebd1f71&amp;n=33&amp;h=190&amp;w=290" TargetMode="External"/><Relationship Id="rId3" Type="http://schemas.openxmlformats.org/officeDocument/2006/relationships/hyperlink" Target="http://vashechudo.ru/raznoe/poslovicy-i-pogovorki/poslovicy-i-pogovorki-pro-osen.html" TargetMode="External"/><Relationship Id="rId7" Type="http://schemas.openxmlformats.org/officeDocument/2006/relationships/hyperlink" Target="https://im0-tub-kz.yandex.net/i?id=8374f283227a4d7079a1ecd9851bc975-l&amp;n=13" TargetMode="External"/><Relationship Id="rId12" Type="http://schemas.openxmlformats.org/officeDocument/2006/relationships/hyperlink" Target="https://kyiv.ridna.ua/wp-content/uploads/2014/11/2031.jpg" TargetMode="External"/><Relationship Id="rId17" Type="http://schemas.openxmlformats.org/officeDocument/2006/relationships/hyperlink" Target="https://im0-tub-kz.yandex.net/i?id=bb738f5e861e1ec4aec9d4871d00ae8d-sr&amp;n=33&amp;h=150&amp;w=150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im1-tub-kz.yandex.net/i?id=3cbb6e1db5bb02695cc2ad54602c4852&amp;n=33&amp;h=190&amp;w=2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0-tub-kz.yandex.net/i?id=0a6afd10665ed71363c67da08d4bbf38-l&amp;n=13" TargetMode="External"/><Relationship Id="rId11" Type="http://schemas.openxmlformats.org/officeDocument/2006/relationships/hyperlink" Target="https://im0-tub-kz.yandex.net/i?id=78e520438d13bfc65a730f085e4e0e92&amp;n=24" TargetMode="External"/><Relationship Id="rId5" Type="http://schemas.openxmlformats.org/officeDocument/2006/relationships/hyperlink" Target="https://im0-tub-kz.yandex.net/i?id=17fdbf84575e1591de13760a4c84bea1&amp;n=33&amp;h=190&amp;w=254" TargetMode="External"/><Relationship Id="rId15" Type="http://schemas.openxmlformats.org/officeDocument/2006/relationships/hyperlink" Target="https://im0-tub-kz.yandex.net/i?id=e50744be866db9858823c271433a7821&amp;n=33&amp;h=215&amp;w=161" TargetMode="External"/><Relationship Id="rId10" Type="http://schemas.openxmlformats.org/officeDocument/2006/relationships/hyperlink" Target="http://www.playcast.ru/uploads/2015/03/20/12734845.png" TargetMode="External"/><Relationship Id="rId4" Type="http://schemas.openxmlformats.org/officeDocument/2006/relationships/hyperlink" Target="http://posloviz.ru/category/osen/" TargetMode="External"/><Relationship Id="rId9" Type="http://schemas.openxmlformats.org/officeDocument/2006/relationships/hyperlink" Target="http://skachat-kartinki.ru/img/picture/Dec/10/8b05b63a294f5fcd59eb9cc2f459d9af/mini_5.jpg" TargetMode="External"/><Relationship Id="rId14" Type="http://schemas.openxmlformats.org/officeDocument/2006/relationships/hyperlink" Target="https://im0-tub-kz.yandex.net/i?id=fad161cf767a382bb5063c6afe3d7107&amp;n=33&amp;h=215&amp;w=293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1.pic4you.ru/allimage/y2012/11-28/12216/2747788.png" TargetMode="External"/><Relationship Id="rId13" Type="http://schemas.openxmlformats.org/officeDocument/2006/relationships/slide" Target="slide2.xml"/><Relationship Id="rId3" Type="http://schemas.openxmlformats.org/officeDocument/2006/relationships/hyperlink" Target="https://im2-tub-kz.yandex.net/i?id=f9b2c3ec27eb4fb5172a98511a11d0f1&amp;n=33&amp;h=190&amp;w=284" TargetMode="External"/><Relationship Id="rId7" Type="http://schemas.openxmlformats.org/officeDocument/2006/relationships/hyperlink" Target="http://galerey-room.ru/images/074426_1385527466.png" TargetMode="External"/><Relationship Id="rId12" Type="http://schemas.openxmlformats.org/officeDocument/2006/relationships/hyperlink" Target="https://im0-tub-kz.yandex.net/i?id=7ce690829946bdcbd5d029db9b8af602&amp;n=33&amp;h=215&amp;w=21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rocddvd.ru/img-q5y5x5n416b41454d4p4s28434n5k4d4o4z5n4o4h4p2x5p4/uploads/ex/0a7b/0001f2c2-6a4de97e/5/hello_html_346db825.png" TargetMode="External"/><Relationship Id="rId11" Type="http://schemas.openxmlformats.org/officeDocument/2006/relationships/hyperlink" Target="https://im0-tub-kz.yandex.net/i?id=588d8641e3f696d08400b0c3325517d7-sr&amp;n=33&amp;h=215&amp;w=254" TargetMode="External"/><Relationship Id="rId5" Type="http://schemas.openxmlformats.org/officeDocument/2006/relationships/hyperlink" Target="http://img26.dreamies.de/img/327/b/hw6xxj3ibm5.gif" TargetMode="External"/><Relationship Id="rId10" Type="http://schemas.openxmlformats.org/officeDocument/2006/relationships/hyperlink" Target="https://www.derkleinegarten.de/images/phocagallery/pilze/satanspilz-boletus-satanas.jpg" TargetMode="External"/><Relationship Id="rId4" Type="http://schemas.openxmlformats.org/officeDocument/2006/relationships/hyperlink" Target="https://im0-tub-kz.yandex.net/i?id=de94c94ca66caf8d36ef04dde687fcb2-l&amp;n=13" TargetMode="External"/><Relationship Id="rId9" Type="http://schemas.openxmlformats.org/officeDocument/2006/relationships/hyperlink" Target="http://www.zooclub.ru/skat/img.php?w=650&amp;h=600&amp;img=./attach/sim/2242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.jpeg"/><Relationship Id="rId7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6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79185" y="500042"/>
            <a:ext cx="79856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Золотая осень с озорницей Машей</a:t>
            </a:r>
          </a:p>
          <a:p>
            <a:pPr algn="ctr"/>
            <a:r>
              <a:rPr lang="kk-KZ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Интерактивные игры</a:t>
            </a:r>
            <a:endParaRPr lang="ru-RU" sz="40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786298"/>
            <a:ext cx="8429684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ea5a_b1ae232f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49695" y="4302000"/>
            <a:ext cx="1594305" cy="2556000"/>
          </a:xfrm>
          <a:prstGeom prst="rect">
            <a:avLst/>
          </a:prstGeom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4857752" y="571480"/>
            <a:ext cx="4006800" cy="27612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Сахар с неба падает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детишек радует.</a:t>
            </a:r>
          </a:p>
        </p:txBody>
      </p:sp>
      <p:sp>
        <p:nvSpPr>
          <p:cNvPr id="18" name="Капля 17"/>
          <p:cNvSpPr>
            <a:spLocks noChangeAspect="1"/>
          </p:cNvSpPr>
          <p:nvPr/>
        </p:nvSpPr>
        <p:spPr>
          <a:xfrm>
            <a:off x="2857488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Капля 22"/>
          <p:cNvSpPr>
            <a:spLocks noChangeAspect="1"/>
          </p:cNvSpPr>
          <p:nvPr/>
        </p:nvSpPr>
        <p:spPr>
          <a:xfrm>
            <a:off x="350043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апля 36"/>
          <p:cNvSpPr>
            <a:spLocks noChangeAspect="1"/>
          </p:cNvSpPr>
          <p:nvPr/>
        </p:nvSpPr>
        <p:spPr>
          <a:xfrm>
            <a:off x="157160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Капля 37"/>
          <p:cNvSpPr>
            <a:spLocks noChangeAspect="1"/>
          </p:cNvSpPr>
          <p:nvPr/>
        </p:nvSpPr>
        <p:spPr>
          <a:xfrm>
            <a:off x="2214546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апля 38"/>
          <p:cNvSpPr>
            <a:spLocks noChangeAspect="1"/>
          </p:cNvSpPr>
          <p:nvPr/>
        </p:nvSpPr>
        <p:spPr>
          <a:xfrm>
            <a:off x="92866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Капля 39"/>
          <p:cNvSpPr>
            <a:spLocks noChangeAspect="1"/>
          </p:cNvSpPr>
          <p:nvPr/>
        </p:nvSpPr>
        <p:spPr>
          <a:xfrm>
            <a:off x="28572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КАПЛЯ БОЛЬШАЯ"/>
          <p:cNvSpPr>
            <a:spLocks noChangeAspect="1"/>
          </p:cNvSpPr>
          <p:nvPr/>
        </p:nvSpPr>
        <p:spPr>
          <a:xfrm>
            <a:off x="8143900" y="2643182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ведро-200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0826" y="5127840"/>
            <a:ext cx="1296000" cy="17301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2" name="Рисунок 21" descr="i.jpg"/>
          <p:cNvPicPr preferRelativeResize="0">
            <a:picLocks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4780" y="612827"/>
            <a:ext cx="4006800" cy="2680605"/>
          </a:xfrm>
          <a:prstGeom prst="roundRect">
            <a:avLst>
              <a:gd name="adj" fmla="val 16667"/>
            </a:avLst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Капля 18"/>
          <p:cNvSpPr>
            <a:spLocks noChangeAspect="1"/>
          </p:cNvSpPr>
          <p:nvPr/>
        </p:nvSpPr>
        <p:spPr>
          <a:xfrm>
            <a:off x="857224" y="4857760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Капля 20"/>
          <p:cNvSpPr>
            <a:spLocks noChangeAspect="1"/>
          </p:cNvSpPr>
          <p:nvPr/>
        </p:nvSpPr>
        <p:spPr>
          <a:xfrm>
            <a:off x="1500166" y="4857760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Капля 23"/>
          <p:cNvSpPr>
            <a:spLocks noChangeAspect="1"/>
          </p:cNvSpPr>
          <p:nvPr/>
        </p:nvSpPr>
        <p:spPr>
          <a:xfrm>
            <a:off x="2143108" y="4857760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Капля 24"/>
          <p:cNvSpPr>
            <a:spLocks noChangeAspect="1"/>
          </p:cNvSpPr>
          <p:nvPr/>
        </p:nvSpPr>
        <p:spPr>
          <a:xfrm>
            <a:off x="2786050" y="4857760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357158" y="6072206"/>
            <a:ext cx="278608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ДАЛЬШЕ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25 0.4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ea5a_b1ae232f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9695" y="4302000"/>
            <a:ext cx="1594305" cy="2556000"/>
          </a:xfrm>
          <a:prstGeom prst="rect">
            <a:avLst/>
          </a:prstGeom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4857752" y="571480"/>
            <a:ext cx="4006800" cy="27612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Посмотри, в реке вода покрылась тонким слоем льда.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Капля 17"/>
          <p:cNvSpPr>
            <a:spLocks noChangeAspect="1"/>
          </p:cNvSpPr>
          <p:nvPr/>
        </p:nvSpPr>
        <p:spPr>
          <a:xfrm>
            <a:off x="2857488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Капля 22"/>
          <p:cNvSpPr>
            <a:spLocks noChangeAspect="1"/>
          </p:cNvSpPr>
          <p:nvPr/>
        </p:nvSpPr>
        <p:spPr>
          <a:xfrm>
            <a:off x="350043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Капля 29"/>
          <p:cNvSpPr>
            <a:spLocks noChangeAspect="1"/>
          </p:cNvSpPr>
          <p:nvPr/>
        </p:nvSpPr>
        <p:spPr>
          <a:xfrm>
            <a:off x="414337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Капля 30"/>
          <p:cNvSpPr>
            <a:spLocks noChangeAspect="1"/>
          </p:cNvSpPr>
          <p:nvPr/>
        </p:nvSpPr>
        <p:spPr>
          <a:xfrm>
            <a:off x="478631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апля 36"/>
          <p:cNvSpPr>
            <a:spLocks noChangeAspect="1"/>
          </p:cNvSpPr>
          <p:nvPr/>
        </p:nvSpPr>
        <p:spPr>
          <a:xfrm>
            <a:off x="157160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Капля 37"/>
          <p:cNvSpPr>
            <a:spLocks noChangeAspect="1"/>
          </p:cNvSpPr>
          <p:nvPr/>
        </p:nvSpPr>
        <p:spPr>
          <a:xfrm>
            <a:off x="2214546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апля 38"/>
          <p:cNvSpPr>
            <a:spLocks noChangeAspect="1"/>
          </p:cNvSpPr>
          <p:nvPr/>
        </p:nvSpPr>
        <p:spPr>
          <a:xfrm>
            <a:off x="92866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Капля 39"/>
          <p:cNvSpPr>
            <a:spLocks noChangeAspect="1"/>
          </p:cNvSpPr>
          <p:nvPr/>
        </p:nvSpPr>
        <p:spPr>
          <a:xfrm>
            <a:off x="28572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КАПЛЯ БОЛЬШАЯ"/>
          <p:cNvSpPr>
            <a:spLocks noChangeAspect="1"/>
          </p:cNvSpPr>
          <p:nvPr/>
        </p:nvSpPr>
        <p:spPr>
          <a:xfrm>
            <a:off x="8143900" y="2643182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ведро-200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0826" y="5127840"/>
            <a:ext cx="1296000" cy="17301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2" name="Рисунок 21" descr="i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781" y="742036"/>
            <a:ext cx="3633157" cy="2420087"/>
          </a:xfrm>
          <a:prstGeom prst="roundRect">
            <a:avLst>
              <a:gd name="adj" fmla="val 16667"/>
            </a:avLst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357158" y="6072206"/>
            <a:ext cx="278608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ДАЛЬШЕ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25 0.403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ea5a_b1ae232f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49695" y="4302000"/>
            <a:ext cx="1594305" cy="2556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881601" y="4214818"/>
            <a:ext cx="338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42"/>
          <p:cNvGrpSpPr/>
          <p:nvPr/>
        </p:nvGrpSpPr>
        <p:grpSpPr>
          <a:xfrm>
            <a:off x="6643702" y="5127840"/>
            <a:ext cx="1296000" cy="1730160"/>
            <a:chOff x="5429256" y="4143380"/>
            <a:chExt cx="1296000" cy="1730160"/>
          </a:xfrm>
        </p:grpSpPr>
        <p:grpSp>
          <p:nvGrpSpPr>
            <p:cNvPr id="3" name="Группа 41"/>
            <p:cNvGrpSpPr/>
            <p:nvPr/>
          </p:nvGrpSpPr>
          <p:grpSpPr>
            <a:xfrm>
              <a:off x="5643570" y="4214818"/>
              <a:ext cx="868611" cy="717752"/>
              <a:chOff x="4429124" y="4929198"/>
              <a:chExt cx="868611" cy="717752"/>
            </a:xfrm>
          </p:grpSpPr>
          <p:sp>
            <p:nvSpPr>
              <p:cNvPr id="32" name="КАПЛЯ БОЛЬШАЯ"/>
              <p:cNvSpPr>
                <a:spLocks noChangeAspect="1"/>
              </p:cNvSpPr>
              <p:nvPr/>
            </p:nvSpPr>
            <p:spPr>
              <a:xfrm>
                <a:off x="4714876" y="4929198"/>
                <a:ext cx="582859" cy="612000"/>
              </a:xfrm>
              <a:prstGeom prst="teardrop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Группа 33"/>
              <p:cNvGrpSpPr/>
              <p:nvPr/>
            </p:nvGrpSpPr>
            <p:grpSpPr>
              <a:xfrm>
                <a:off x="4429124" y="5143512"/>
                <a:ext cx="697181" cy="503438"/>
                <a:chOff x="4000496" y="3071810"/>
                <a:chExt cx="697181" cy="503438"/>
              </a:xfrm>
            </p:grpSpPr>
            <p:sp>
              <p:nvSpPr>
                <p:cNvPr id="36" name="КАПЛЯ БОЛЬШАЯ"/>
                <p:cNvSpPr>
                  <a:spLocks noChangeAspect="1"/>
                </p:cNvSpPr>
                <p:nvPr/>
              </p:nvSpPr>
              <p:spPr>
                <a:xfrm>
                  <a:off x="4000496" y="3071810"/>
                  <a:ext cx="411429" cy="432000"/>
                </a:xfrm>
                <a:prstGeom prst="teardrop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КАПЛЯ БОЛЬШАЯ"/>
                <p:cNvSpPr>
                  <a:spLocks noChangeAspect="1"/>
                </p:cNvSpPr>
                <p:nvPr/>
              </p:nvSpPr>
              <p:spPr>
                <a:xfrm>
                  <a:off x="4286248" y="3143248"/>
                  <a:ext cx="411429" cy="432000"/>
                </a:xfrm>
                <a:prstGeom prst="teardrop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pic>
          <p:nvPicPr>
            <p:cNvPr id="29" name="Рисунок 28" descr="ведро-200.pn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29256" y="4143380"/>
              <a:ext cx="1296000" cy="1730160"/>
            </a:xfrm>
            <a:prstGeom prst="rect">
              <a:avLst/>
            </a:prstGeom>
            <a:effectLst>
              <a:softEdge rad="12700"/>
            </a:effectLst>
          </p:spPr>
        </p:pic>
      </p:grpSp>
      <p:pic>
        <p:nvPicPr>
          <p:cNvPr id="48" name="Рисунок 47" descr="hw6xxj3ibm5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602000" y="1214422"/>
            <a:ext cx="5940000" cy="1980000"/>
          </a:xfrm>
          <a:prstGeom prst="rect">
            <a:avLst/>
          </a:prstGeom>
        </p:spPr>
      </p:pic>
      <p:sp>
        <p:nvSpPr>
          <p:cNvPr id="14" name="Управляющая кнопка: назад 13">
            <a:hlinkClick r:id="rId6" action="ppaction://hlinksldjump" highlightClick="1"/>
          </p:cNvPr>
          <p:cNvSpPr/>
          <p:nvPr/>
        </p:nvSpPr>
        <p:spPr>
          <a:xfrm>
            <a:off x="285720" y="6429396"/>
            <a:ext cx="500066" cy="21600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9058" y="285728"/>
            <a:ext cx="5072098" cy="23574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285728"/>
            <a:ext cx="4929222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Осень – пора грибов.</a:t>
            </a:r>
          </a:p>
          <a:p>
            <a:pPr algn="ctr"/>
            <a:r>
              <a:rPr lang="kk-KZ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Помогите Маше узнать ядовитые грибы. Щелкайте  по ним мышкой - они исчезнут.</a:t>
            </a:r>
          </a:p>
          <a:p>
            <a:pPr algn="ctr"/>
            <a:endParaRPr lang="kk-KZ" sz="24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357950" y="6143644"/>
            <a:ext cx="2786400" cy="644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НАЧАЛИ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Поганка" descr="i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4348" y="3000372"/>
            <a:ext cx="2280181" cy="2124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Мухомор" descr="074426_1385527466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14348" y="4714884"/>
            <a:ext cx="1547822" cy="2340000"/>
          </a:xfrm>
          <a:prstGeom prst="rect">
            <a:avLst/>
          </a:prstGeom>
        </p:spPr>
      </p:pic>
      <p:pic>
        <p:nvPicPr>
          <p:cNvPr id="8" name="Лисичка" descr="i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43108" y="4000504"/>
            <a:ext cx="2000264" cy="3024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2747788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7020000" y="4500570"/>
            <a:ext cx="2124000" cy="2214554"/>
          </a:xfrm>
          <a:prstGeom prst="rect">
            <a:avLst/>
          </a:prstGeom>
        </p:spPr>
      </p:pic>
      <p:pic>
        <p:nvPicPr>
          <p:cNvPr id="12" name="Груздь" descr="i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00760" y="3857628"/>
            <a:ext cx="1649700" cy="1692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Сатанинский" descr="i.jp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6248" y="4385722"/>
            <a:ext cx="1944000" cy="247227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Управляющая кнопка: назад 10">
            <a:hlinkClick r:id="rId10" action="ppaction://hlinksldjump" highlightClick="1"/>
          </p:cNvPr>
          <p:cNvSpPr/>
          <p:nvPr/>
        </p:nvSpPr>
        <p:spPr>
          <a:xfrm>
            <a:off x="285720" y="6429396"/>
            <a:ext cx="500066" cy="21600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214282" y="214290"/>
            <a:ext cx="871543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Медведь читал Маше пословицы, </a:t>
            </a:r>
          </a:p>
          <a:p>
            <a:pPr algn="ctr"/>
            <a:r>
              <a:rPr lang="kk-KZ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она все их забыла. Помогите ей. </a:t>
            </a:r>
          </a:p>
          <a:p>
            <a:pPr algn="ctr"/>
            <a:r>
              <a:rPr lang="kk-KZ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Установите соответствие. </a:t>
            </a:r>
          </a:p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Управляющая кнопка: назад 13">
            <a:hlinkClick r:id="rId4" action="ppaction://hlinksldjump" highlightClick="1"/>
          </p:cNvPr>
          <p:cNvSpPr/>
          <p:nvPr/>
        </p:nvSpPr>
        <p:spPr>
          <a:xfrm>
            <a:off x="285720" y="6429396"/>
            <a:ext cx="500066" cy="21600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000240"/>
            <a:ext cx="4000528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сентябре синица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2000240"/>
            <a:ext cx="4000528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ворота зимы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3429000"/>
            <a:ext cx="4000528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kk-KZ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Ноябрь – </a:t>
            </a:r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4857760"/>
            <a:ext cx="4000528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Осень –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57752" y="3429000"/>
            <a:ext cx="4000528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перемен восемь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57752" y="4857760"/>
            <a:ext cx="4000528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просит осень в гости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1" name="Рисунок 30" descr="0_8ead4_3f8052cc_XL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348481" y="5490000"/>
            <a:ext cx="1795519" cy="136800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3178800" y="6000768"/>
            <a:ext cx="2786400" cy="64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ПРОВЕРЬТЕ СЕБЯ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0074E-6 L 0.00208 0.20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0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046 L -0.00382 0.210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115 L -3.33333E-6 -0.416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285720" y="6429396"/>
            <a:ext cx="500066" cy="21433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</a:rPr>
              <a:t>Источники информации: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786454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rabicPeriod"/>
            </a:pPr>
            <a:r>
              <a:rPr lang="kk-KZ" sz="4300" b="1" dirty="0" smtClean="0">
                <a:latin typeface="Arial Black" pitchFamily="34" charset="0"/>
              </a:rPr>
              <a:t>Авторские загадки</a:t>
            </a:r>
          </a:p>
          <a:p>
            <a:pPr marL="514350" indent="-514350">
              <a:buAutoNum type="arabicPeriod"/>
            </a:pPr>
            <a:r>
              <a:rPr lang="kk-KZ" sz="4300" b="1" dirty="0" smtClean="0">
                <a:latin typeface="Arial Black" pitchFamily="34" charset="0"/>
              </a:rPr>
              <a:t>Пословицы </a:t>
            </a:r>
          </a:p>
          <a:p>
            <a:pPr marL="514350" indent="-514350">
              <a:buNone/>
            </a:pPr>
            <a:r>
              <a:rPr lang="en-US" sz="43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rId3"/>
              </a:rPr>
              <a:t>http://vashechudo.ru/raznoe/poslovicy-i-pogovorki/poslovicy-i-pogovorki-pro-osen.html</a:t>
            </a:r>
            <a:endParaRPr lang="kk-KZ" sz="43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en-US" sz="43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rId4"/>
              </a:rPr>
              <a:t>http://posloviz.ru/category/osen/</a:t>
            </a:r>
            <a:endParaRPr lang="kk-KZ" sz="43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4300" b="1" dirty="0" smtClean="0">
                <a:latin typeface="Arial Black" pitchFamily="34" charset="0"/>
              </a:rPr>
              <a:t>Фоновые изображения</a:t>
            </a:r>
          </a:p>
          <a:p>
            <a:pPr marL="514350" indent="-514350">
              <a:buNone/>
            </a:pPr>
            <a:r>
              <a:rPr lang="en-US" sz="43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rId5"/>
              </a:rPr>
              <a:t>https://im0-tub-kz.yandex.net/i?id=17fdbf84575e1591de13760a4c84bea1&amp;n=33&amp;h=190&amp;w=254</a:t>
            </a:r>
            <a:endParaRPr lang="kk-KZ" sz="43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en-US" sz="43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rId6"/>
              </a:rPr>
              <a:t>https://im0-tub-kz.yandex.net/i?id=0a6afd10665ed71363c67da08d4bbf38-l&amp;n=13</a:t>
            </a:r>
            <a:endParaRPr lang="kk-KZ" sz="43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en-US" sz="43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rId7"/>
              </a:rPr>
              <a:t>https://im0-tub-kz.yandex.net/i?id=8374f283227a4d7079a1ecd9851bc975-l&amp;n=13</a:t>
            </a:r>
            <a:endParaRPr lang="kk-KZ" sz="43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en-US" sz="43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rId8"/>
              </a:rPr>
              <a:t>https://im0-tub-kz.yandex.net/i?id=6481229b9c9b03381dc5453c23a09236-l&amp;n=13</a:t>
            </a:r>
            <a:endParaRPr lang="kk-KZ" sz="43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4300" b="1" dirty="0" smtClean="0">
                <a:latin typeface="Arial Black" pitchFamily="34" charset="0"/>
              </a:rPr>
              <a:t>Маша 1</a:t>
            </a:r>
          </a:p>
          <a:p>
            <a:pPr marL="514350" indent="-514350">
              <a:buNone/>
            </a:pPr>
            <a:r>
              <a:rPr lang="en-US" sz="43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rId9"/>
              </a:rPr>
              <a:t>http://skachat-kartinki.ru/img/picture/Dec/10/8b05b63a294f5fcd59eb9cc2f459d9af/mini_5.jpg</a:t>
            </a:r>
            <a:endParaRPr lang="kk-KZ" sz="43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4300" b="1" dirty="0" smtClean="0">
                <a:latin typeface="Arial Black" pitchFamily="34" charset="0"/>
              </a:rPr>
              <a:t>Маша 2</a:t>
            </a:r>
          </a:p>
          <a:p>
            <a:pPr marL="514350" indent="-514350">
              <a:buNone/>
            </a:pPr>
            <a:r>
              <a:rPr lang="en-US" sz="43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rId10"/>
              </a:rPr>
              <a:t>http://www.playcast.ru/uploads/2015/03/20/12734845.png</a:t>
            </a:r>
            <a:endParaRPr lang="kk-KZ" sz="43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4300" b="1" dirty="0" smtClean="0">
                <a:latin typeface="Arial Black" pitchFamily="34" charset="0"/>
              </a:rPr>
              <a:t>Ведро</a:t>
            </a:r>
          </a:p>
          <a:p>
            <a:pPr marL="514350" indent="-514350">
              <a:buNone/>
            </a:pPr>
            <a:r>
              <a:rPr lang="en-US" sz="43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rId11"/>
              </a:rPr>
              <a:t>https://im0-tub-kz.yandex.net/i?id=78e520438d13bfc65a730f085e4e0e92&amp;n=24</a:t>
            </a:r>
            <a:endParaRPr lang="kk-KZ" sz="43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4300" b="1" dirty="0" smtClean="0">
                <a:latin typeface="Arial Black" pitchFamily="34" charset="0"/>
              </a:rPr>
              <a:t>Листопад</a:t>
            </a:r>
          </a:p>
          <a:p>
            <a:pPr marL="514350" indent="-514350">
              <a:buNone/>
            </a:pPr>
            <a:r>
              <a:rPr lang="en-US" sz="4300" b="1" dirty="0" smtClean="0">
                <a:latin typeface="Arial Black" pitchFamily="34" charset="0"/>
                <a:hlinkClick r:id="rId12"/>
              </a:rPr>
              <a:t>https://kyiv.ridna.ua/wp-content/uploads/2014/11/2031.jpg</a:t>
            </a:r>
            <a:endParaRPr lang="kk-KZ" sz="43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4300" b="1" dirty="0" smtClean="0">
                <a:latin typeface="Arial Black" pitchFamily="34" charset="0"/>
              </a:rPr>
              <a:t>Похолодание</a:t>
            </a:r>
          </a:p>
          <a:p>
            <a:pPr marL="514350" indent="-514350">
              <a:buNone/>
            </a:pPr>
            <a:r>
              <a:rPr lang="en-US" sz="4300" b="1" dirty="0" smtClean="0">
                <a:latin typeface="Arial Black" pitchFamily="34" charset="0"/>
                <a:hlinkClick r:id="rId13"/>
              </a:rPr>
              <a:t>https://previews.123rf.com/images/dvarg/dvarg1209/dvarg120900359/15495172-thermometer-by-seasons-winter-illustration-on-white.jpg</a:t>
            </a:r>
            <a:endParaRPr lang="kk-KZ" sz="43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en-US" sz="4300" b="1" dirty="0" smtClean="0">
                <a:latin typeface="Arial Black" pitchFamily="34" charset="0"/>
                <a:hlinkClick r:id="rId14"/>
              </a:rPr>
              <a:t>https://im0-tub-kz.yandex.net/i?id=fad161cf767a382bb5063c6afe3d7107&amp;n=33&amp;h=215&amp;w=293</a:t>
            </a:r>
            <a:endParaRPr lang="kk-KZ" sz="43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4300" b="1" dirty="0" smtClean="0">
                <a:latin typeface="Arial Black" pitchFamily="34" charset="0"/>
              </a:rPr>
              <a:t>Гроза</a:t>
            </a:r>
          </a:p>
          <a:p>
            <a:pPr marL="514350" indent="-514350">
              <a:buNone/>
            </a:pPr>
            <a:r>
              <a:rPr lang="en-US" sz="4300" b="1" dirty="0" smtClean="0">
                <a:latin typeface="Arial Black" pitchFamily="34" charset="0"/>
                <a:hlinkClick r:id="rId15"/>
              </a:rPr>
              <a:t>https://im0-tub-kz.yandex.net/i?id=e50744be866db9858823c271433a7821&amp;n=33&amp;h=215&amp;w=161</a:t>
            </a:r>
            <a:endParaRPr lang="kk-KZ" sz="43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4300" b="1" dirty="0" smtClean="0">
                <a:latin typeface="Arial Black" pitchFamily="34" charset="0"/>
              </a:rPr>
              <a:t>Туман</a:t>
            </a:r>
          </a:p>
          <a:p>
            <a:pPr marL="514350" indent="-514350">
              <a:buNone/>
            </a:pPr>
            <a:r>
              <a:rPr lang="en-US" sz="4300" b="1" dirty="0" smtClean="0">
                <a:latin typeface="Arial Black" pitchFamily="34" charset="0"/>
                <a:hlinkClick r:id="rId16"/>
              </a:rPr>
              <a:t>https://im1-tub-kz.yandex.net/i?id=3cbb6e1db5bb02695cc2ad54602c4852&amp;n=33&amp;h=190&amp;w=280</a:t>
            </a:r>
            <a:endParaRPr lang="kk-KZ" sz="43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4300" b="1" dirty="0" smtClean="0">
                <a:latin typeface="Arial Black" pitchFamily="34" charset="0"/>
              </a:rPr>
              <a:t>Заморозок</a:t>
            </a:r>
          </a:p>
          <a:p>
            <a:pPr marL="514350" indent="-514350">
              <a:buNone/>
            </a:pPr>
            <a:r>
              <a:rPr lang="en-US" sz="4300" b="1" dirty="0" smtClean="0">
                <a:latin typeface="Arial Black" pitchFamily="34" charset="0"/>
                <a:hlinkClick r:id="rId17"/>
              </a:rPr>
              <a:t>https://im0-tub-kz.yandex.net/i?id=bb738f5e861e1ec4aec9d4871d00ae8d-sr&amp;n=33&amp;h=150&amp;w=150</a:t>
            </a:r>
            <a:endParaRPr lang="kk-KZ" sz="43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4300" b="1" dirty="0" smtClean="0">
                <a:latin typeface="Arial Black" pitchFamily="34" charset="0"/>
              </a:rPr>
              <a:t>Иней </a:t>
            </a:r>
          </a:p>
          <a:p>
            <a:pPr marL="514350" indent="-514350">
              <a:buNone/>
            </a:pPr>
            <a:r>
              <a:rPr lang="en-US" sz="4300" b="1" dirty="0" smtClean="0">
                <a:latin typeface="Arial Black" pitchFamily="34" charset="0"/>
                <a:hlinkClick r:id="rId18"/>
              </a:rPr>
              <a:t>https://im2-tub-kz.yandex.net/i?id=3ee0d6577502b8a3255f754a3ebd1f71&amp;n=33&amp;h=190&amp;w=290</a:t>
            </a:r>
            <a:endParaRPr lang="kk-KZ" sz="43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endParaRPr lang="kk-KZ" sz="700" dirty="0" smtClean="0"/>
          </a:p>
          <a:p>
            <a:pPr marL="514350" indent="-514350">
              <a:buNone/>
            </a:pPr>
            <a:r>
              <a:rPr lang="kk-KZ" sz="700" dirty="0" smtClean="0"/>
              <a:t>П</a:t>
            </a:r>
          </a:p>
          <a:p>
            <a:pPr marL="514350" indent="-514350">
              <a:buNone/>
            </a:pPr>
            <a:endParaRPr lang="kk-KZ" sz="2900" b="1" dirty="0" smtClean="0"/>
          </a:p>
          <a:p>
            <a:pPr marL="514350" indent="-514350">
              <a:buNone/>
            </a:pPr>
            <a:endParaRPr lang="kk-KZ" sz="2900" b="1" dirty="0" smtClean="0"/>
          </a:p>
          <a:p>
            <a:pPr marL="514350" indent="-514350">
              <a:buNone/>
            </a:pPr>
            <a:endParaRPr lang="kk-KZ" sz="29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</a:rPr>
              <a:t>Источники информации: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484030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kk-KZ" sz="1100" b="1" dirty="0" smtClean="0">
                <a:latin typeface="Arial Black" pitchFamily="34" charset="0"/>
              </a:rPr>
              <a:t>Снег</a:t>
            </a:r>
          </a:p>
          <a:p>
            <a:pPr marL="514350" indent="-514350">
              <a:buNone/>
            </a:pPr>
            <a:r>
              <a:rPr lang="en-US" sz="1100" b="1" dirty="0" smtClean="0">
                <a:latin typeface="Arial Black" pitchFamily="34" charset="0"/>
                <a:hlinkClick r:id="rId3"/>
              </a:rPr>
              <a:t>https://im2-tub-kz.yandex.net/i?id=f9b2c3ec27eb4fb5172a98511a11d0f1&amp;n=33&amp;h=190&amp;w=284</a:t>
            </a:r>
            <a:endParaRPr lang="kk-KZ" sz="11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1100" b="1" dirty="0" smtClean="0">
                <a:latin typeface="Arial Black" pitchFamily="34" charset="0"/>
              </a:rPr>
              <a:t>Ледостав</a:t>
            </a:r>
          </a:p>
          <a:p>
            <a:pPr marL="514350" indent="-514350">
              <a:buNone/>
            </a:pPr>
            <a:r>
              <a:rPr lang="en-US" sz="1100" b="1" dirty="0" smtClean="0">
                <a:latin typeface="Arial Black" pitchFamily="34" charset="0"/>
                <a:hlinkClick r:id="rId4"/>
              </a:rPr>
              <a:t>https://im0-tub-kz.yandex.net/i?id=de94c94ca66caf8d36ef04dde687fcb2-l&amp;n=13</a:t>
            </a:r>
            <a:endParaRPr lang="kk-KZ" sz="11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endParaRPr lang="kk-KZ" sz="11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1100" b="1" dirty="0" smtClean="0">
                <a:latin typeface="Arial Black" pitchFamily="34" charset="0"/>
              </a:rPr>
              <a:t>Солнце</a:t>
            </a:r>
          </a:p>
          <a:p>
            <a:pPr marL="514350" indent="-514350">
              <a:buNone/>
            </a:pPr>
            <a:r>
              <a:rPr lang="en-US" sz="1100" b="1" dirty="0" smtClean="0">
                <a:latin typeface="Arial Black" pitchFamily="34" charset="0"/>
                <a:hlinkClick r:id="rId5"/>
              </a:rPr>
              <a:t>http://img26.dreamies.de/img/327/b/hw6xxj3ibm5.gif</a:t>
            </a:r>
            <a:endParaRPr lang="kk-KZ" sz="11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1100" b="1" dirty="0" smtClean="0">
                <a:latin typeface="Arial Black" pitchFamily="34" charset="0"/>
              </a:rPr>
              <a:t>Грибы</a:t>
            </a:r>
          </a:p>
          <a:p>
            <a:pPr marL="514350" indent="-514350">
              <a:buNone/>
            </a:pPr>
            <a:r>
              <a:rPr lang="kk-KZ" sz="1100" b="1" dirty="0" smtClean="0">
                <a:latin typeface="Arial Black" pitchFamily="34" charset="0"/>
              </a:rPr>
              <a:t>Лисичка</a:t>
            </a:r>
          </a:p>
          <a:p>
            <a:pPr marL="514350" indent="-514350">
              <a:buNone/>
            </a:pPr>
            <a:r>
              <a:rPr lang="en-US" sz="1100" b="1" dirty="0" smtClean="0">
                <a:latin typeface="Arial Black" pitchFamily="34" charset="0"/>
                <a:hlinkClick r:id="rId6"/>
              </a:rPr>
              <a:t>http://eurocddvd.ru/img-q5y5x5n416b41454d4p4s28434n5k4d4o4z5n4o4h4p2x5p4/uploads/ex/0a7b/0001f2c2-6a4de97e/5/hello_html_346db825.png</a:t>
            </a:r>
            <a:endParaRPr lang="kk-KZ" sz="11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1100" b="1" dirty="0" smtClean="0">
                <a:latin typeface="Arial Black" pitchFamily="34" charset="0"/>
              </a:rPr>
              <a:t>Мухомор</a:t>
            </a:r>
          </a:p>
          <a:p>
            <a:pPr marL="514350" indent="-514350">
              <a:buNone/>
            </a:pPr>
            <a:r>
              <a:rPr lang="en-US" sz="1100" b="1" dirty="0" smtClean="0">
                <a:latin typeface="Arial Black" pitchFamily="34" charset="0"/>
                <a:hlinkClick r:id="rId7"/>
              </a:rPr>
              <a:t>http://galerey-room.ru/images/074426_1385527466.png</a:t>
            </a:r>
            <a:endParaRPr lang="kk-KZ" sz="1100" b="1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1100" b="1" dirty="0" smtClean="0">
                <a:latin typeface="Arial Black" pitchFamily="34" charset="0"/>
              </a:rPr>
              <a:t>Белый</a:t>
            </a:r>
          </a:p>
          <a:p>
            <a:pPr marL="514350" indent="-514350">
              <a:buNone/>
            </a:pPr>
            <a:r>
              <a:rPr lang="en-US" sz="1100" dirty="0" smtClean="0">
                <a:latin typeface="Arial Black" pitchFamily="34" charset="0"/>
                <a:hlinkClick r:id="rId8"/>
              </a:rPr>
              <a:t>http://s1.pic4you.ru/allimage/y2012/11-28/12216/2747788.png</a:t>
            </a:r>
            <a:endParaRPr lang="kk-KZ" sz="1100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1100" dirty="0" smtClean="0">
                <a:latin typeface="Arial Black" pitchFamily="34" charset="0"/>
              </a:rPr>
              <a:t>Поганка</a:t>
            </a:r>
          </a:p>
          <a:p>
            <a:pPr marL="514350" indent="-514350">
              <a:buNone/>
            </a:pPr>
            <a:r>
              <a:rPr lang="en-US" sz="1100" dirty="0" smtClean="0">
                <a:latin typeface="Arial Black" pitchFamily="34" charset="0"/>
                <a:hlinkClick r:id="rId9"/>
              </a:rPr>
              <a:t>http://www.zooclub.ru/skat/img.php?w=650&amp;h=600&amp;img=./attach/sim/2242.jpg</a:t>
            </a:r>
            <a:endParaRPr lang="kk-KZ" sz="1100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1100" dirty="0" smtClean="0">
                <a:latin typeface="Arial Black" pitchFamily="34" charset="0"/>
              </a:rPr>
              <a:t>Сатанинский</a:t>
            </a:r>
          </a:p>
          <a:p>
            <a:pPr marL="514350" indent="-514350">
              <a:buNone/>
            </a:pPr>
            <a:r>
              <a:rPr lang="en-US" sz="1100" dirty="0" smtClean="0">
                <a:latin typeface="Arial Black" pitchFamily="34" charset="0"/>
                <a:hlinkClick r:id="rId10"/>
              </a:rPr>
              <a:t>https://www.derkleinegarten.de/images/phocagallery/pilze/satanspilz-boletus-satanas.jpg</a:t>
            </a:r>
            <a:endParaRPr lang="kk-KZ" sz="1100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1100" dirty="0" smtClean="0">
                <a:latin typeface="Arial Black" pitchFamily="34" charset="0"/>
              </a:rPr>
              <a:t>Груздь</a:t>
            </a:r>
          </a:p>
          <a:p>
            <a:pPr marL="514350" indent="-514350">
              <a:buNone/>
            </a:pPr>
            <a:r>
              <a:rPr lang="en-US" sz="1100" dirty="0" smtClean="0">
                <a:latin typeface="Arial Black" pitchFamily="34" charset="0"/>
                <a:hlinkClick r:id="rId11"/>
              </a:rPr>
              <a:t>https://im0-tub-kz.yandex.net/i?id=588d8641e3f696d08400b0c3325517d7-sr&amp;n=33&amp;h=215&amp;w=254</a:t>
            </a:r>
            <a:endParaRPr lang="kk-KZ" sz="1100" dirty="0" smtClean="0">
              <a:latin typeface="Arial Black" pitchFamily="34" charset="0"/>
            </a:endParaRPr>
          </a:p>
          <a:p>
            <a:pPr marL="514350" indent="-514350">
              <a:buNone/>
            </a:pPr>
            <a:r>
              <a:rPr lang="kk-KZ" sz="1100" dirty="0" smtClean="0">
                <a:latin typeface="Arial Black" pitchFamily="34" charset="0"/>
              </a:rPr>
              <a:t>Маша и медведь</a:t>
            </a:r>
          </a:p>
          <a:p>
            <a:pPr marL="514350" indent="-514350">
              <a:buNone/>
            </a:pPr>
            <a:r>
              <a:rPr lang="en-US" sz="1100" dirty="0" smtClean="0">
                <a:latin typeface="Arial Black" pitchFamily="34" charset="0"/>
                <a:hlinkClick r:id="rId12"/>
              </a:rPr>
              <a:t>https://im0-tub-kz.yandex.net/i?id=7ce690829946bdcbd5d029db9b8af602&amp;n=33&amp;h=215&amp;w=215</a:t>
            </a:r>
            <a:endParaRPr lang="kk-KZ" sz="1100" dirty="0" smtClean="0">
              <a:latin typeface="Arial Black" pitchFamily="34" charset="0"/>
            </a:endParaRPr>
          </a:p>
          <a:p>
            <a:pPr marL="514350" indent="-514350">
              <a:buNone/>
            </a:pPr>
            <a:endParaRPr lang="kk-KZ" sz="1100" dirty="0" smtClean="0">
              <a:latin typeface="Arial Black" pitchFamily="34" charset="0"/>
            </a:endParaRPr>
          </a:p>
          <a:p>
            <a:pPr marL="514350" indent="-514350">
              <a:buNone/>
            </a:pPr>
            <a:endParaRPr lang="kk-KZ" sz="1100" dirty="0" smtClean="0">
              <a:latin typeface="Arial Black" pitchFamily="34" charset="0"/>
            </a:endParaRPr>
          </a:p>
          <a:p>
            <a:pPr marL="514350" indent="-514350">
              <a:buNone/>
            </a:pPr>
            <a:endParaRPr lang="kk-KZ" sz="1100" dirty="0" smtClean="0">
              <a:latin typeface="Arial Black" pitchFamily="34" charset="0"/>
            </a:endParaRPr>
          </a:p>
          <a:p>
            <a:pPr marL="514350" indent="-514350">
              <a:buNone/>
            </a:pPr>
            <a:endParaRPr lang="kk-KZ" sz="1100" dirty="0" smtClean="0">
              <a:latin typeface="Arial Black" pitchFamily="34" charset="0"/>
            </a:endParaRPr>
          </a:p>
          <a:p>
            <a:pPr marL="514350" indent="-514350">
              <a:buNone/>
            </a:pPr>
            <a:endParaRPr lang="kk-KZ" sz="1100" dirty="0" smtClean="0">
              <a:latin typeface="Arial Black" pitchFamily="34" charset="0"/>
            </a:endParaRPr>
          </a:p>
          <a:p>
            <a:pPr marL="514350" indent="-514350">
              <a:buNone/>
            </a:pPr>
            <a:endParaRPr lang="kk-KZ" sz="1100" dirty="0" smtClean="0"/>
          </a:p>
          <a:p>
            <a:pPr marL="514350" indent="-514350">
              <a:buNone/>
            </a:pPr>
            <a:endParaRPr lang="kk-KZ" sz="1100" b="1" dirty="0" smtClean="0"/>
          </a:p>
          <a:p>
            <a:pPr marL="514350" indent="-514350">
              <a:buNone/>
            </a:pPr>
            <a:endParaRPr lang="kk-KZ" sz="2900" b="1" dirty="0" smtClean="0"/>
          </a:p>
          <a:p>
            <a:pPr marL="514350" indent="-514350">
              <a:buNone/>
            </a:pPr>
            <a:endParaRPr lang="kk-KZ" sz="29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/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kk-KZ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Управляющая кнопка: в начало 4">
            <a:hlinkClick r:id="rId13" action="ppaction://hlinksldjump" highlightClick="1"/>
          </p:cNvPr>
          <p:cNvSpPr/>
          <p:nvPr/>
        </p:nvSpPr>
        <p:spPr>
          <a:xfrm>
            <a:off x="285720" y="6357958"/>
            <a:ext cx="500400" cy="216000"/>
          </a:xfrm>
          <a:prstGeom prst="actionButtonBeginning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72198" y="1643050"/>
            <a:ext cx="928694" cy="5214950"/>
          </a:xfrm>
          <a:prstGeom prst="rect">
            <a:avLst/>
          </a:prstGeom>
          <a:blipFill>
            <a:blip r:embed="rId3" cstate="screen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ятиугольник 14"/>
          <p:cNvSpPr/>
          <p:nvPr/>
        </p:nvSpPr>
        <p:spPr>
          <a:xfrm rot="10800000" flipV="1">
            <a:off x="4500562" y="2071678"/>
            <a:ext cx="2803069" cy="745272"/>
          </a:xfrm>
          <a:prstGeom prst="homePlate">
            <a:avLst/>
          </a:prstGeom>
          <a:blipFill>
            <a:blip r:embed="rId3" cstate="screen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 rot="497832">
            <a:off x="6111296" y="4055980"/>
            <a:ext cx="2803069" cy="745200"/>
          </a:xfrm>
          <a:prstGeom prst="homePlate">
            <a:avLst/>
          </a:prstGeom>
          <a:blipFill>
            <a:blip r:embed="rId3" cstate="screen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786578" y="2285992"/>
            <a:ext cx="233589" cy="225899"/>
          </a:xfrm>
          <a:prstGeom prst="ellipse">
            <a:avLst/>
          </a:prstGeom>
          <a:blipFill>
            <a:blip r:embed="rId4" cstate="screen"/>
            <a:tile tx="0" ty="0" sx="100000" sy="100000" flip="none" algn="tl"/>
          </a:blip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286512" y="4214818"/>
            <a:ext cx="233589" cy="225899"/>
          </a:xfrm>
          <a:prstGeom prst="ellipse">
            <a:avLst/>
          </a:prstGeom>
          <a:blipFill>
            <a:blip r:embed="rId4" cstate="screen"/>
            <a:tile tx="0" ty="0" sx="100000" sy="100000" flip="none" algn="tl"/>
          </a:blip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 descr="0_63c84_c1118d79_L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00232" y="3402000"/>
            <a:ext cx="2177283" cy="3456000"/>
          </a:xfrm>
          <a:prstGeom prst="rect">
            <a:avLst/>
          </a:prstGeom>
        </p:spPr>
      </p:pic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4714876" y="2143116"/>
            <a:ext cx="2500330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chemeClr val="bg1"/>
                </a:solidFill>
              </a:rPr>
              <a:t>Маша и дождик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hlinkClick r:id="rId7" action="ppaction://hlinksldjump"/>
          </p:cNvPr>
          <p:cNvSpPr/>
          <p:nvPr/>
        </p:nvSpPr>
        <p:spPr>
          <a:xfrm rot="432186">
            <a:off x="6179099" y="4013405"/>
            <a:ext cx="2530361" cy="7249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</a:rPr>
              <a:t>Маша идёт по грибы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Управляющая кнопка: сведения 18">
            <a:hlinkClick r:id="rId8" action="ppaction://hlinksldjump" highlightClick="1"/>
          </p:cNvPr>
          <p:cNvSpPr/>
          <p:nvPr/>
        </p:nvSpPr>
        <p:spPr>
          <a:xfrm>
            <a:off x="285720" y="6429396"/>
            <a:ext cx="500066" cy="216000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" action="ppaction://hlinkshowjump?jump=endshow" highlightClick="1"/>
          </p:cNvPr>
          <p:cNvSpPr/>
          <p:nvPr/>
        </p:nvSpPr>
        <p:spPr>
          <a:xfrm>
            <a:off x="857224" y="6429396"/>
            <a:ext cx="500400" cy="2160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 rot="10800000">
            <a:off x="4214810" y="5572140"/>
            <a:ext cx="2803069" cy="745200"/>
          </a:xfrm>
          <a:prstGeom prst="homePlate">
            <a:avLst/>
          </a:prstGeom>
          <a:blipFill>
            <a:blip r:embed="rId3" cstate="screen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hlinkClick r:id="rId9" action="ppaction://hlinksldjump"/>
          </p:cNvPr>
          <p:cNvSpPr/>
          <p:nvPr/>
        </p:nvSpPr>
        <p:spPr>
          <a:xfrm>
            <a:off x="4286248" y="5643578"/>
            <a:ext cx="2714644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</a:rPr>
              <a:t>Маша и пословицы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572264" y="5857892"/>
            <a:ext cx="233589" cy="225899"/>
          </a:xfrm>
          <a:prstGeom prst="ellipse">
            <a:avLst/>
          </a:prstGeom>
          <a:blipFill>
            <a:blip r:embed="rId4" cstate="screen"/>
            <a:tile tx="0" ty="0" sx="100000" sy="100000" flip="none" algn="tl"/>
          </a:blip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ea5a_b1ae232f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302000"/>
            <a:ext cx="1594305" cy="2556000"/>
          </a:xfrm>
          <a:prstGeom prst="rect">
            <a:avLst/>
          </a:prstGeom>
        </p:spPr>
      </p:pic>
      <p:pic>
        <p:nvPicPr>
          <p:cNvPr id="29" name="Рисунок 28" descr="ведро-200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29256" y="5127840"/>
            <a:ext cx="1296000" cy="173016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9" name="Прямоугольник 48"/>
          <p:cNvSpPr/>
          <p:nvPr/>
        </p:nvSpPr>
        <p:spPr>
          <a:xfrm>
            <a:off x="2073531" y="500042"/>
            <a:ext cx="49969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4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МАША И дождиК</a:t>
            </a:r>
            <a:endParaRPr lang="ru-RU" sz="4000" b="1" cap="all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500034" y="2285992"/>
            <a:ext cx="8075771" cy="648000"/>
            <a:chOff x="534115" y="2000240"/>
            <a:chExt cx="8075771" cy="648000"/>
          </a:xfrm>
        </p:grpSpPr>
        <p:sp>
          <p:nvSpPr>
            <p:cNvPr id="51" name="Капля 50"/>
            <p:cNvSpPr>
              <a:spLocks noChangeAspect="1"/>
            </p:cNvSpPr>
            <p:nvPr/>
          </p:nvSpPr>
          <p:spPr>
            <a:xfrm>
              <a:off x="3348175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Капля 51"/>
            <p:cNvSpPr>
              <a:spLocks noChangeAspect="1"/>
            </p:cNvSpPr>
            <p:nvPr/>
          </p:nvSpPr>
          <p:spPr>
            <a:xfrm>
              <a:off x="4051690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Капля 52"/>
            <p:cNvSpPr>
              <a:spLocks noChangeAspect="1"/>
            </p:cNvSpPr>
            <p:nvPr/>
          </p:nvSpPr>
          <p:spPr>
            <a:xfrm>
              <a:off x="4755205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Капля 54"/>
            <p:cNvSpPr>
              <a:spLocks noChangeAspect="1"/>
            </p:cNvSpPr>
            <p:nvPr/>
          </p:nvSpPr>
          <p:spPr>
            <a:xfrm>
              <a:off x="5882192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Капля 55"/>
            <p:cNvSpPr>
              <a:spLocks noChangeAspect="1"/>
            </p:cNvSpPr>
            <p:nvPr/>
          </p:nvSpPr>
          <p:spPr>
            <a:xfrm>
              <a:off x="6585707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Капля 56"/>
            <p:cNvSpPr>
              <a:spLocks noChangeAspect="1"/>
            </p:cNvSpPr>
            <p:nvPr/>
          </p:nvSpPr>
          <p:spPr>
            <a:xfrm>
              <a:off x="1941145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Капля 57"/>
            <p:cNvSpPr>
              <a:spLocks noChangeAspect="1"/>
            </p:cNvSpPr>
            <p:nvPr/>
          </p:nvSpPr>
          <p:spPr>
            <a:xfrm>
              <a:off x="2644660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Капля 58"/>
            <p:cNvSpPr>
              <a:spLocks noChangeAspect="1"/>
            </p:cNvSpPr>
            <p:nvPr/>
          </p:nvSpPr>
          <p:spPr>
            <a:xfrm>
              <a:off x="1237630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Капля 59"/>
            <p:cNvSpPr>
              <a:spLocks noChangeAspect="1"/>
            </p:cNvSpPr>
            <p:nvPr/>
          </p:nvSpPr>
          <p:spPr>
            <a:xfrm>
              <a:off x="534115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Капля 60"/>
            <p:cNvSpPr>
              <a:spLocks noChangeAspect="1"/>
            </p:cNvSpPr>
            <p:nvPr/>
          </p:nvSpPr>
          <p:spPr>
            <a:xfrm>
              <a:off x="7289222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Капля 72"/>
            <p:cNvSpPr>
              <a:spLocks noChangeAspect="1"/>
            </p:cNvSpPr>
            <p:nvPr/>
          </p:nvSpPr>
          <p:spPr>
            <a:xfrm>
              <a:off x="7992741" y="2000240"/>
              <a:ext cx="617145" cy="648000"/>
            </a:xfrm>
            <a:prstGeom prst="teardrop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Ы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Стрелка вправо 18">
            <a:hlinkClick r:id="rId5" action="ppaction://hlinksldjump"/>
          </p:cNvPr>
          <p:cNvSpPr/>
          <p:nvPr/>
        </p:nvSpPr>
        <p:spPr>
          <a:xfrm>
            <a:off x="357158" y="6072206"/>
            <a:ext cx="278608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ИГРА</a:t>
            </a:r>
            <a:endParaRPr lang="ru-RU" sz="3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04268" y="1285860"/>
            <a:ext cx="61879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20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Вспомните  ОСЕННИЕ ЯвЛЕНИЯ </a:t>
            </a:r>
            <a:r>
              <a:rPr lang="kk-KZ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ПРИРОДЫ</a:t>
            </a:r>
            <a:endParaRPr lang="ru-RU" sz="2000" b="1" cap="all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107145"/>
            <a:ext cx="8572560" cy="66437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/>
          </a:p>
          <a:p>
            <a:pPr algn="ctr"/>
            <a:r>
              <a:rPr lang="kk-KZ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Помогите Маше поймать все капли дождя!</a:t>
            </a:r>
          </a:p>
          <a:p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1.Перейдите на следующий слайд, нажав кнопку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kk-KZ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2.Внимательно прочитайте загадку. Подумайте. Дайте ответ. (Подсказка: отгадка начинается с той же буквы, что на капле);</a:t>
            </a:r>
          </a:p>
          <a:p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3.Чтобы проверить правильность ответа, нажмите на каплю с буквой: появится правильный ответ и иллюстрация. А капля упадет в вед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рко;</a:t>
            </a:r>
          </a:p>
          <a:p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4.Снова перейдите на следующий слайд и повторите порядок действий.</a:t>
            </a:r>
          </a:p>
          <a:p>
            <a:pPr algn="ctr"/>
            <a:r>
              <a:rPr lang="kk-KZ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Свернуть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ea5a_b1ae232f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49695" y="4302000"/>
            <a:ext cx="1594305" cy="2556000"/>
          </a:xfrm>
          <a:prstGeom prst="rect">
            <a:avLst/>
          </a:prstGeom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4857752" y="571480"/>
            <a:ext cx="4006800" cy="27612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Кружась, с деревьев падают монетки.</a:t>
            </a:r>
          </a:p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Шумят негромко без одежды ветки.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Капля 17"/>
          <p:cNvSpPr>
            <a:spLocks noChangeAspect="1"/>
          </p:cNvSpPr>
          <p:nvPr/>
        </p:nvSpPr>
        <p:spPr>
          <a:xfrm>
            <a:off x="2857488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Капля 22"/>
          <p:cNvSpPr>
            <a:spLocks noChangeAspect="1"/>
          </p:cNvSpPr>
          <p:nvPr/>
        </p:nvSpPr>
        <p:spPr>
          <a:xfrm>
            <a:off x="350043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Капля 29"/>
          <p:cNvSpPr>
            <a:spLocks noChangeAspect="1"/>
          </p:cNvSpPr>
          <p:nvPr/>
        </p:nvSpPr>
        <p:spPr>
          <a:xfrm>
            <a:off x="414337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Капля 30"/>
          <p:cNvSpPr>
            <a:spLocks noChangeAspect="1"/>
          </p:cNvSpPr>
          <p:nvPr/>
        </p:nvSpPr>
        <p:spPr>
          <a:xfrm>
            <a:off x="478631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апля 36"/>
          <p:cNvSpPr>
            <a:spLocks noChangeAspect="1"/>
          </p:cNvSpPr>
          <p:nvPr/>
        </p:nvSpPr>
        <p:spPr>
          <a:xfrm>
            <a:off x="157160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Капля 37"/>
          <p:cNvSpPr>
            <a:spLocks noChangeAspect="1"/>
          </p:cNvSpPr>
          <p:nvPr/>
        </p:nvSpPr>
        <p:spPr>
          <a:xfrm>
            <a:off x="2214546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апля 38"/>
          <p:cNvSpPr>
            <a:spLocks noChangeAspect="1"/>
          </p:cNvSpPr>
          <p:nvPr/>
        </p:nvSpPr>
        <p:spPr>
          <a:xfrm>
            <a:off x="92866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Капля 39"/>
          <p:cNvSpPr>
            <a:spLocks noChangeAspect="1"/>
          </p:cNvSpPr>
          <p:nvPr/>
        </p:nvSpPr>
        <p:spPr>
          <a:xfrm>
            <a:off x="28572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КАПЛЯ БОЛЬШАЯ"/>
          <p:cNvSpPr>
            <a:spLocks noChangeAspect="1"/>
          </p:cNvSpPr>
          <p:nvPr/>
        </p:nvSpPr>
        <p:spPr>
          <a:xfrm>
            <a:off x="8143900" y="2643182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ведро-200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0826" y="5127840"/>
            <a:ext cx="1296000" cy="17301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2" name="Рисунок 21" descr="i.jpg"/>
          <p:cNvPicPr preferRelativeResize="0">
            <a:picLocks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571480"/>
            <a:ext cx="4006800" cy="2761200"/>
          </a:xfrm>
          <a:prstGeom prst="roundRect">
            <a:avLst>
              <a:gd name="adj" fmla="val 16667"/>
            </a:avLst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Стрелка вправо 26">
            <a:hlinkClick r:id="" action="ppaction://hlinkshowjump?jump=nextslide"/>
          </p:cNvPr>
          <p:cNvSpPr/>
          <p:nvPr/>
        </p:nvSpPr>
        <p:spPr>
          <a:xfrm>
            <a:off x="357158" y="6072206"/>
            <a:ext cx="278608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ДАЛЬШЕ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25 0.403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ea5a_b1ae232f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49695" y="4302000"/>
            <a:ext cx="1594305" cy="2556000"/>
          </a:xfrm>
          <a:prstGeom prst="rect">
            <a:avLst/>
          </a:prstGeom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4857752" y="571480"/>
            <a:ext cx="4006800" cy="27612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Температура резко понижается</a:t>
            </a:r>
          </a:p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каждый потеплее одевается.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Капля 17"/>
          <p:cNvSpPr>
            <a:spLocks noChangeAspect="1"/>
          </p:cNvSpPr>
          <p:nvPr/>
        </p:nvSpPr>
        <p:spPr>
          <a:xfrm>
            <a:off x="2857488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Капля 22"/>
          <p:cNvSpPr>
            <a:spLocks noChangeAspect="1"/>
          </p:cNvSpPr>
          <p:nvPr/>
        </p:nvSpPr>
        <p:spPr>
          <a:xfrm>
            <a:off x="350043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Капля 29"/>
          <p:cNvSpPr>
            <a:spLocks noChangeAspect="1"/>
          </p:cNvSpPr>
          <p:nvPr/>
        </p:nvSpPr>
        <p:spPr>
          <a:xfrm>
            <a:off x="414337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Капля 30"/>
          <p:cNvSpPr>
            <a:spLocks noChangeAspect="1"/>
          </p:cNvSpPr>
          <p:nvPr/>
        </p:nvSpPr>
        <p:spPr>
          <a:xfrm>
            <a:off x="478631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Капля 31"/>
          <p:cNvSpPr>
            <a:spLocks noChangeAspect="1"/>
          </p:cNvSpPr>
          <p:nvPr/>
        </p:nvSpPr>
        <p:spPr>
          <a:xfrm>
            <a:off x="5429256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Капля 35"/>
          <p:cNvSpPr>
            <a:spLocks noChangeAspect="1"/>
          </p:cNvSpPr>
          <p:nvPr/>
        </p:nvSpPr>
        <p:spPr>
          <a:xfrm>
            <a:off x="6072198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апля 36"/>
          <p:cNvSpPr>
            <a:spLocks noChangeAspect="1"/>
          </p:cNvSpPr>
          <p:nvPr/>
        </p:nvSpPr>
        <p:spPr>
          <a:xfrm>
            <a:off x="157160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Капля 37"/>
          <p:cNvSpPr>
            <a:spLocks noChangeAspect="1"/>
          </p:cNvSpPr>
          <p:nvPr/>
        </p:nvSpPr>
        <p:spPr>
          <a:xfrm>
            <a:off x="2214546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апля 38"/>
          <p:cNvSpPr>
            <a:spLocks noChangeAspect="1"/>
          </p:cNvSpPr>
          <p:nvPr/>
        </p:nvSpPr>
        <p:spPr>
          <a:xfrm>
            <a:off x="92866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Капля 39"/>
          <p:cNvSpPr>
            <a:spLocks noChangeAspect="1"/>
          </p:cNvSpPr>
          <p:nvPr/>
        </p:nvSpPr>
        <p:spPr>
          <a:xfrm>
            <a:off x="28572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Капля 40"/>
          <p:cNvSpPr>
            <a:spLocks noChangeAspect="1"/>
          </p:cNvSpPr>
          <p:nvPr/>
        </p:nvSpPr>
        <p:spPr>
          <a:xfrm>
            <a:off x="671514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7"/>
          <p:cNvGrpSpPr/>
          <p:nvPr/>
        </p:nvGrpSpPr>
        <p:grpSpPr>
          <a:xfrm>
            <a:off x="214282" y="571480"/>
            <a:ext cx="4071966" cy="2761200"/>
            <a:chOff x="285720" y="571480"/>
            <a:chExt cx="4071966" cy="2761200"/>
          </a:xfrm>
        </p:grpSpPr>
        <p:sp>
          <p:nvSpPr>
            <p:cNvPr id="43" name="Блок-схема: альтернативный процесс 42"/>
            <p:cNvSpPr/>
            <p:nvPr/>
          </p:nvSpPr>
          <p:spPr>
            <a:xfrm>
              <a:off x="285720" y="571480"/>
              <a:ext cx="4071966" cy="276120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4" name="Рисунок 43" descr="15495172-thermometer-by-seasons-winter-illustration-on-white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57158" y="714356"/>
              <a:ext cx="504000" cy="2329582"/>
            </a:xfrm>
            <a:prstGeom prst="rect">
              <a:avLst/>
            </a:prstGeom>
          </p:spPr>
        </p:pic>
        <p:pic>
          <p:nvPicPr>
            <p:cNvPr id="47" name="Рисунок 46" descr="img-20151015162830-544.jp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928662" y="642918"/>
              <a:ext cx="3168000" cy="2659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5" name="КАПЛЯ БОЛЬШАЯ"/>
          <p:cNvSpPr>
            <a:spLocks noChangeAspect="1"/>
          </p:cNvSpPr>
          <p:nvPr/>
        </p:nvSpPr>
        <p:spPr>
          <a:xfrm>
            <a:off x="8143900" y="2643182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ведро-200.pn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0826" y="5127840"/>
            <a:ext cx="1296000" cy="173016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4" name="Стрелка вправо 23">
            <a:hlinkClick r:id="rId7" action="ppaction://hlinksldjump"/>
          </p:cNvPr>
          <p:cNvSpPr/>
          <p:nvPr/>
        </p:nvSpPr>
        <p:spPr>
          <a:xfrm>
            <a:off x="357158" y="6072206"/>
            <a:ext cx="278608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ДАЛЬШЕ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25 0.4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ea5a_b1ae232f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9695" y="4302000"/>
            <a:ext cx="1594305" cy="2556000"/>
          </a:xfrm>
          <a:prstGeom prst="rect">
            <a:avLst/>
          </a:prstGeom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4857752" y="571480"/>
            <a:ext cx="4006800" cy="27612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Сверкает молния, весь день грохочет гром</a:t>
            </a:r>
          </a:p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бурное ненастье за окном.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Капля 17"/>
          <p:cNvSpPr>
            <a:spLocks noChangeAspect="1"/>
          </p:cNvSpPr>
          <p:nvPr/>
        </p:nvSpPr>
        <p:spPr>
          <a:xfrm>
            <a:off x="2857488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Капля 22"/>
          <p:cNvSpPr>
            <a:spLocks noChangeAspect="1"/>
          </p:cNvSpPr>
          <p:nvPr/>
        </p:nvSpPr>
        <p:spPr>
          <a:xfrm>
            <a:off x="350043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Капля 29"/>
          <p:cNvSpPr>
            <a:spLocks noChangeAspect="1"/>
          </p:cNvSpPr>
          <p:nvPr/>
        </p:nvSpPr>
        <p:spPr>
          <a:xfrm>
            <a:off x="414337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Капля 30"/>
          <p:cNvSpPr>
            <a:spLocks noChangeAspect="1"/>
          </p:cNvSpPr>
          <p:nvPr/>
        </p:nvSpPr>
        <p:spPr>
          <a:xfrm>
            <a:off x="478631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апля 36"/>
          <p:cNvSpPr>
            <a:spLocks noChangeAspect="1"/>
          </p:cNvSpPr>
          <p:nvPr/>
        </p:nvSpPr>
        <p:spPr>
          <a:xfrm>
            <a:off x="157160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Капля 37"/>
          <p:cNvSpPr>
            <a:spLocks noChangeAspect="1"/>
          </p:cNvSpPr>
          <p:nvPr/>
        </p:nvSpPr>
        <p:spPr>
          <a:xfrm>
            <a:off x="2214546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апля 38"/>
          <p:cNvSpPr>
            <a:spLocks noChangeAspect="1"/>
          </p:cNvSpPr>
          <p:nvPr/>
        </p:nvSpPr>
        <p:spPr>
          <a:xfrm>
            <a:off x="92866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Капля 39"/>
          <p:cNvSpPr>
            <a:spLocks noChangeAspect="1"/>
          </p:cNvSpPr>
          <p:nvPr/>
        </p:nvSpPr>
        <p:spPr>
          <a:xfrm>
            <a:off x="28572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КАПЛЯ БОЛЬШАЯ"/>
          <p:cNvSpPr>
            <a:spLocks noChangeAspect="1"/>
          </p:cNvSpPr>
          <p:nvPr/>
        </p:nvSpPr>
        <p:spPr>
          <a:xfrm>
            <a:off x="8143900" y="2643182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ведро-200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0826" y="5127840"/>
            <a:ext cx="1296000" cy="17301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2" name="Рисунок 21" descr="i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780" y="572530"/>
            <a:ext cx="4006800" cy="2761200"/>
          </a:xfrm>
          <a:prstGeom prst="roundRect">
            <a:avLst>
              <a:gd name="adj" fmla="val 16667"/>
            </a:avLst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Капля 15"/>
          <p:cNvSpPr>
            <a:spLocks noChangeAspect="1"/>
          </p:cNvSpPr>
          <p:nvPr/>
        </p:nvSpPr>
        <p:spPr>
          <a:xfrm>
            <a:off x="5429256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Капля 18"/>
          <p:cNvSpPr>
            <a:spLocks noChangeAspect="1"/>
          </p:cNvSpPr>
          <p:nvPr/>
        </p:nvSpPr>
        <p:spPr>
          <a:xfrm>
            <a:off x="1500166" y="4857760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Капля 20"/>
          <p:cNvSpPr>
            <a:spLocks noChangeAspect="1"/>
          </p:cNvSpPr>
          <p:nvPr/>
        </p:nvSpPr>
        <p:spPr>
          <a:xfrm>
            <a:off x="2143108" y="4857760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Капля 23"/>
          <p:cNvSpPr>
            <a:spLocks noChangeAspect="1"/>
          </p:cNvSpPr>
          <p:nvPr/>
        </p:nvSpPr>
        <p:spPr>
          <a:xfrm>
            <a:off x="2786050" y="4857760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Капля 24"/>
          <p:cNvSpPr>
            <a:spLocks noChangeAspect="1"/>
          </p:cNvSpPr>
          <p:nvPr/>
        </p:nvSpPr>
        <p:spPr>
          <a:xfrm>
            <a:off x="3428992" y="4857760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Капля 25"/>
          <p:cNvSpPr>
            <a:spLocks noChangeAspect="1"/>
          </p:cNvSpPr>
          <p:nvPr/>
        </p:nvSpPr>
        <p:spPr>
          <a:xfrm>
            <a:off x="4071934" y="4857760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>
            <a:hlinkClick r:id="" action="ppaction://hlinkshowjump?jump=nextslide"/>
          </p:cNvPr>
          <p:cNvSpPr/>
          <p:nvPr/>
        </p:nvSpPr>
        <p:spPr>
          <a:xfrm>
            <a:off x="357158" y="6072206"/>
            <a:ext cx="278608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ДАЛЬШЕ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25 0.4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ea5a_b1ae232f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37420" y="4122000"/>
            <a:ext cx="1706580" cy="2736000"/>
          </a:xfrm>
          <a:prstGeom prst="rect">
            <a:avLst/>
          </a:prstGeom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4857752" y="571480"/>
            <a:ext cx="4006800" cy="27612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Серо-белой пеленой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землю опускается.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деревья, все дома окутать он старается.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Капля 17"/>
          <p:cNvSpPr>
            <a:spLocks noChangeAspect="1"/>
          </p:cNvSpPr>
          <p:nvPr/>
        </p:nvSpPr>
        <p:spPr>
          <a:xfrm>
            <a:off x="28572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Капля 22"/>
          <p:cNvSpPr>
            <a:spLocks noChangeAspect="1"/>
          </p:cNvSpPr>
          <p:nvPr/>
        </p:nvSpPr>
        <p:spPr>
          <a:xfrm>
            <a:off x="92866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Капля 29"/>
          <p:cNvSpPr>
            <a:spLocks noChangeAspect="1"/>
          </p:cNvSpPr>
          <p:nvPr/>
        </p:nvSpPr>
        <p:spPr>
          <a:xfrm>
            <a:off x="157160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Капля 30"/>
          <p:cNvSpPr>
            <a:spLocks noChangeAspect="1"/>
          </p:cNvSpPr>
          <p:nvPr/>
        </p:nvSpPr>
        <p:spPr>
          <a:xfrm>
            <a:off x="2214546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Капля 31"/>
          <p:cNvSpPr>
            <a:spLocks noChangeAspect="1"/>
          </p:cNvSpPr>
          <p:nvPr/>
        </p:nvSpPr>
        <p:spPr>
          <a:xfrm>
            <a:off x="2857488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i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571480"/>
            <a:ext cx="4068000" cy="2760421"/>
          </a:xfrm>
          <a:prstGeom prst="roundRect">
            <a:avLst>
              <a:gd name="adj" fmla="val 16667"/>
            </a:avLst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КАПЛЯ БОЛЬШАЯ"/>
          <p:cNvSpPr>
            <a:spLocks noChangeAspect="1"/>
          </p:cNvSpPr>
          <p:nvPr/>
        </p:nvSpPr>
        <p:spPr>
          <a:xfrm>
            <a:off x="8143900" y="2643182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ведро-200.pn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0826" y="5127840"/>
            <a:ext cx="1296000" cy="173016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357158" y="6072206"/>
            <a:ext cx="278608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ДАЛЬШЕ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3299 0.382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ea5a_b1ae232f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49695" y="4302000"/>
            <a:ext cx="1594305" cy="2556000"/>
          </a:xfrm>
          <a:prstGeom prst="rect">
            <a:avLst/>
          </a:prstGeom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4857752" y="571480"/>
            <a:ext cx="4006800" cy="27612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Легкий утренний 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мороз</a:t>
            </a:r>
          </a:p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прохожим щиплет нос.</a:t>
            </a:r>
          </a:p>
        </p:txBody>
      </p:sp>
      <p:sp>
        <p:nvSpPr>
          <p:cNvPr id="18" name="Капля 17"/>
          <p:cNvSpPr>
            <a:spLocks noChangeAspect="1"/>
          </p:cNvSpPr>
          <p:nvPr/>
        </p:nvSpPr>
        <p:spPr>
          <a:xfrm>
            <a:off x="2893208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Капля 22"/>
          <p:cNvSpPr>
            <a:spLocks noChangeAspect="1"/>
          </p:cNvSpPr>
          <p:nvPr/>
        </p:nvSpPr>
        <p:spPr>
          <a:xfrm>
            <a:off x="354508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Капля 29"/>
          <p:cNvSpPr>
            <a:spLocks noChangeAspect="1"/>
          </p:cNvSpPr>
          <p:nvPr/>
        </p:nvSpPr>
        <p:spPr>
          <a:xfrm>
            <a:off x="419695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Капля 30"/>
          <p:cNvSpPr>
            <a:spLocks noChangeAspect="1"/>
          </p:cNvSpPr>
          <p:nvPr/>
        </p:nvSpPr>
        <p:spPr>
          <a:xfrm>
            <a:off x="484882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апля 36"/>
          <p:cNvSpPr>
            <a:spLocks noChangeAspect="1"/>
          </p:cNvSpPr>
          <p:nvPr/>
        </p:nvSpPr>
        <p:spPr>
          <a:xfrm>
            <a:off x="158946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Капля 37"/>
          <p:cNvSpPr>
            <a:spLocks noChangeAspect="1"/>
          </p:cNvSpPr>
          <p:nvPr/>
        </p:nvSpPr>
        <p:spPr>
          <a:xfrm>
            <a:off x="2241336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апля 38"/>
          <p:cNvSpPr>
            <a:spLocks noChangeAspect="1"/>
          </p:cNvSpPr>
          <p:nvPr/>
        </p:nvSpPr>
        <p:spPr>
          <a:xfrm>
            <a:off x="93759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Капля 39"/>
          <p:cNvSpPr>
            <a:spLocks noChangeAspect="1"/>
          </p:cNvSpPr>
          <p:nvPr/>
        </p:nvSpPr>
        <p:spPr>
          <a:xfrm>
            <a:off x="28572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КАПЛЯ БОЛЬШАЯ"/>
          <p:cNvSpPr>
            <a:spLocks noChangeAspect="1"/>
          </p:cNvSpPr>
          <p:nvPr/>
        </p:nvSpPr>
        <p:spPr>
          <a:xfrm>
            <a:off x="8143900" y="2643182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ведро-200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0826" y="5127840"/>
            <a:ext cx="1296000" cy="17301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2" name="Рисунок 21" descr="i.jpg"/>
          <p:cNvPicPr>
            <a:picLocks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571480"/>
            <a:ext cx="3691280" cy="2761200"/>
          </a:xfrm>
          <a:prstGeom prst="roundRect">
            <a:avLst>
              <a:gd name="adj" fmla="val 16667"/>
            </a:avLst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Капля 15"/>
          <p:cNvSpPr>
            <a:spLocks noChangeAspect="1"/>
          </p:cNvSpPr>
          <p:nvPr/>
        </p:nvSpPr>
        <p:spPr>
          <a:xfrm>
            <a:off x="550069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357158" y="6072206"/>
            <a:ext cx="278608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ДАЛЬШЕ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25 0.403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ea5a_b1ae232f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49695" y="4302000"/>
            <a:ext cx="1594305" cy="2556000"/>
          </a:xfrm>
          <a:prstGeom prst="rect">
            <a:avLst/>
          </a:prstGeom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4857752" y="571480"/>
            <a:ext cx="4006800" cy="27612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Словно хрусталь, ледяные кристаллы поздняя осень везде раскидала.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апля 36"/>
          <p:cNvSpPr>
            <a:spLocks noChangeAspect="1"/>
          </p:cNvSpPr>
          <p:nvPr/>
        </p:nvSpPr>
        <p:spPr>
          <a:xfrm>
            <a:off x="1571604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Капля 37"/>
          <p:cNvSpPr>
            <a:spLocks noChangeAspect="1"/>
          </p:cNvSpPr>
          <p:nvPr/>
        </p:nvSpPr>
        <p:spPr>
          <a:xfrm>
            <a:off x="2214546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апля 38"/>
          <p:cNvSpPr>
            <a:spLocks noChangeAspect="1"/>
          </p:cNvSpPr>
          <p:nvPr/>
        </p:nvSpPr>
        <p:spPr>
          <a:xfrm>
            <a:off x="928662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Капля 39"/>
          <p:cNvSpPr>
            <a:spLocks noChangeAspect="1"/>
          </p:cNvSpPr>
          <p:nvPr/>
        </p:nvSpPr>
        <p:spPr>
          <a:xfrm>
            <a:off x="285720" y="4214818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КАПЛЯ БОЛЬШАЯ"/>
          <p:cNvSpPr>
            <a:spLocks noChangeAspect="1"/>
          </p:cNvSpPr>
          <p:nvPr/>
        </p:nvSpPr>
        <p:spPr>
          <a:xfrm>
            <a:off x="8143900" y="2643182"/>
            <a:ext cx="617145" cy="648000"/>
          </a:xfrm>
          <a:prstGeom prst="teardro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ведро-200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0826" y="5127840"/>
            <a:ext cx="1296000" cy="17301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2" name="Рисунок 21" descr="i.jpg"/>
          <p:cNvPicPr>
            <a:picLocks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571480"/>
            <a:ext cx="4006800" cy="2761200"/>
          </a:xfrm>
          <a:prstGeom prst="roundRect">
            <a:avLst>
              <a:gd name="adj" fmla="val 16667"/>
            </a:avLst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357158" y="6072206"/>
            <a:ext cx="278608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ДАЛЬШЕ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25 0.4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13604"/>
      </a:hlink>
      <a:folHlink>
        <a:srgbClr val="E36C0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4248</TotalTime>
  <Words>456</Words>
  <Application>Microsoft Office PowerPoint</Application>
  <PresentationFormat>Экран (4:3)</PresentationFormat>
  <Paragraphs>245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информации:</vt:lpstr>
      <vt:lpstr>Источники информации: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</dc:title>
  <dc:creator>Admin</dc:creator>
  <cp:lastModifiedBy>Lenovo</cp:lastModifiedBy>
  <cp:revision>398</cp:revision>
  <dcterms:created xsi:type="dcterms:W3CDTF">2015-11-09T21:16:33Z</dcterms:created>
  <dcterms:modified xsi:type="dcterms:W3CDTF">2022-06-06T11:24:38Z</dcterms:modified>
</cp:coreProperties>
</file>