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11" autoAdjust="0"/>
  </p:normalViewPr>
  <p:slideViewPr>
    <p:cSldViewPr snapToGrid="0">
      <p:cViewPr varScale="1">
        <p:scale>
          <a:sx n="99" d="100"/>
          <a:sy n="99" d="100"/>
        </p:scale>
        <p:origin x="3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8.3413598885838075E-2"/>
          <c:w val="0.93287117403621822"/>
          <c:h val="0.70167501230022478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scene3d>
          <a:camera prst="orthographicFront"/>
          <a:lightRig rig="threePt" dir="t"/>
        </a:scene3d>
        <a:sp3d>
          <a:bevelT/>
        </a:sp3d>
      </c:spPr>
    </c:plotArea>
    <c:legend>
      <c:legendPos val="b"/>
      <c:layout/>
      <c:overlay val="0"/>
      <c:txPr>
        <a:bodyPr/>
        <a:lstStyle/>
        <a:p>
          <a:pPr>
            <a:defRPr sz="1200" b="1">
              <a:latin typeface="Georgia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394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47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488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338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0138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553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100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01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14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09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0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83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83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33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42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98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65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ou104.sochi-schools.ru/sveden/edustandarts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377072" y="2894181"/>
            <a:ext cx="8078897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</a:t>
            </a:r>
            <a:r>
              <a:rPr lang="ru-RU" alt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  <a:br>
              <a:rPr lang="ru-RU" alt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</a:t>
            </a:r>
            <a:r>
              <a:rPr lang="ru-RU" alt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  (ОП </a:t>
            </a:r>
            <a:r>
              <a:rPr lang="ru-RU" alt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ДО)</a:t>
            </a:r>
            <a:r>
              <a:rPr lang="ru-RU" altLang="ru-RU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683569" y="333377"/>
            <a:ext cx="7772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бюджетное учреждение</a:t>
            </a:r>
          </a:p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общеразвивающего вида № 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 </a:t>
            </a:r>
          </a:p>
          <a:p>
            <a:pPr algn="ctr"/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округ город-курорт Сочи Краснодарского </a:t>
            </a: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</a:t>
            </a:r>
          </a:p>
          <a:p>
            <a:pPr algn="ctr"/>
            <a:endParaRPr lang="ru-RU" alt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coloboc-mdou4.ucoz.ru/2022/FOP/snimo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799" y="4450889"/>
            <a:ext cx="4649706" cy="1459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00B05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6"/>
            <a:ext cx="3232150" cy="2444749"/>
            <a:chOff x="5660061" y="3789040"/>
            <a:chExt cx="3232219" cy="2444789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56510" y="4292284"/>
              <a:ext cx="2613530" cy="1941545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предметно-</a:t>
              </a:r>
            </a:p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пространственная </a:t>
              </a:r>
            </a:p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2026060" y="3573016"/>
          <a:ext cx="54006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C0FCD19-A63B-7B3D-8DF3-32FC5E2572C5}"/>
              </a:ext>
            </a:extLst>
          </p:cNvPr>
          <p:cNvSpPr txBox="1"/>
          <p:nvPr/>
        </p:nvSpPr>
        <p:spPr>
          <a:xfrm>
            <a:off x="622169" y="399271"/>
            <a:ext cx="8043529" cy="1981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 групп и предельная наполняемость </a:t>
            </a:r>
            <a:endParaRPr lang="ru-RU" sz="16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МДОБУ  функционирует:</a:t>
            </a:r>
          </a:p>
          <a:p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группы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общеразвивающей направленности полного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дня;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группы для детей с ЗПР; </a:t>
            </a:r>
          </a:p>
          <a:p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группа для детей с ТНР; </a:t>
            </a:r>
          </a:p>
          <a:p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группы  комбинированной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направленности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детей 6-7 лет;</a:t>
            </a:r>
          </a:p>
          <a:p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группы комбинированной направленности для детей 4-5 лет.</a:t>
            </a:r>
            <a:endParaRPr lang="ru-RU" sz="20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604698"/>
              </p:ext>
            </p:extLst>
          </p:nvPr>
        </p:nvGraphicFramePr>
        <p:xfrm>
          <a:off x="1093510" y="2376951"/>
          <a:ext cx="5326541" cy="4438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742">
                  <a:extLst>
                    <a:ext uri="{9D8B030D-6E8A-4147-A177-3AD203B41FA5}">
                      <a16:colId xmlns:a16="http://schemas.microsoft.com/office/drawing/2014/main" val="224201402"/>
                    </a:ext>
                  </a:extLst>
                </a:gridCol>
                <a:gridCol w="2142489">
                  <a:extLst>
                    <a:ext uri="{9D8B030D-6E8A-4147-A177-3AD203B41FA5}">
                      <a16:colId xmlns:a16="http://schemas.microsoft.com/office/drawing/2014/main" val="3391043213"/>
                    </a:ext>
                  </a:extLst>
                </a:gridCol>
                <a:gridCol w="1401634">
                  <a:extLst>
                    <a:ext uri="{9D8B030D-6E8A-4147-A177-3AD203B41FA5}">
                      <a16:colId xmlns:a16="http://schemas.microsoft.com/office/drawing/2014/main" val="818222121"/>
                    </a:ext>
                  </a:extLst>
                </a:gridCol>
                <a:gridCol w="1308676">
                  <a:extLst>
                    <a:ext uri="{9D8B030D-6E8A-4147-A177-3AD203B41FA5}">
                      <a16:colId xmlns:a16="http://schemas.microsoft.com/office/drawing/2014/main" val="555752069"/>
                    </a:ext>
                  </a:extLst>
                </a:gridCol>
              </a:tblGrid>
              <a:tr h="270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п/п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Номер группы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Возраст детей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детей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2924629310"/>
                  </a:ext>
                </a:extLst>
              </a:tr>
              <a:tr h="2502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младшая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2-3 года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2326503752"/>
                  </a:ext>
                </a:extLst>
              </a:tr>
              <a:tr h="2502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Вторая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младшая 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3-4 года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1744019991"/>
                  </a:ext>
                </a:extLst>
              </a:tr>
              <a:tr h="2502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Вторая младшая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3-4 года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1821834604"/>
                  </a:ext>
                </a:extLst>
              </a:tr>
              <a:tr h="229361"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2867909136"/>
                  </a:ext>
                </a:extLst>
              </a:tr>
              <a:tr h="3047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 комбинированная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4-5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2488913343"/>
                  </a:ext>
                </a:extLst>
              </a:tr>
              <a:tr h="3047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 комбинированная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 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4-5 лет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3995396381"/>
                  </a:ext>
                </a:extLst>
              </a:tr>
              <a:tr h="2502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ЗПР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4-5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1405346964"/>
                  </a:ext>
                </a:extLst>
              </a:tr>
              <a:tr h="2502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Старшая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5-6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2176826103"/>
                  </a:ext>
                </a:extLst>
              </a:tr>
              <a:tr h="5146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Старшая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ТНР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5-6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1897574562"/>
                  </a:ext>
                </a:extLst>
              </a:tr>
              <a:tr h="3649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Подготовительная комбинированная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6-7 лет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1285625260"/>
                  </a:ext>
                </a:extLst>
              </a:tr>
              <a:tr h="458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Подготовительная комбинированная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6-7 лет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1011239329"/>
                  </a:ext>
                </a:extLst>
              </a:tr>
              <a:tr h="2920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Подготовительная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ЗПР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6-7 лет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37972086"/>
                  </a:ext>
                </a:extLst>
              </a:tr>
              <a:tr h="445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211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1601732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4103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00B050"/>
                </a:solidFill>
              </a:rPr>
              <a:t>        </a:t>
            </a:r>
            <a:r>
              <a:rPr lang="ru-RU" alt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00B05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Краснодарском крае.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отношений:</a:t>
            </a:r>
            <a:endParaRPr lang="ru-RU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ребенка (законных представителей) и значимых для ребенка взрослых;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  (п..29.2.1.1 ФОП ДО)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492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воспитания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7429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</a:p>
          <a:p>
            <a:pPr marL="5143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направление воспитания </a:t>
            </a:r>
            <a:endParaRPr lang="ru-RU" sz="16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направление воспитания</a:t>
            </a:r>
            <a:endParaRPr lang="ru-RU" sz="16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3415" y="3429000"/>
            <a:ext cx="59806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0139" y="1700810"/>
            <a:ext cx="78742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России от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25.11.2022 г.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28.12.2022 г.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29974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в соответствии с: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программой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Федеральным государственным образовательным стандартом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актами:</a:t>
            </a:r>
          </a:p>
          <a:p>
            <a:pPr algn="just">
              <a:lnSpc>
                <a:spcPct val="107000"/>
              </a:lnSpc>
              <a:defRPr/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    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http://dou104.sochi-schools.ru/sveden/edustandarts/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38775383"/>
              </p:ext>
            </p:extLst>
          </p:nvPr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48D2DA-2A3A-37C6-0F67-B0C1DF68F3E5}"/>
              </a:ext>
            </a:extLst>
          </p:cNvPr>
          <p:cNvSpPr txBox="1"/>
          <p:nvPr/>
        </p:nvSpPr>
        <p:spPr>
          <a:xfrm>
            <a:off x="1181686" y="5154452"/>
            <a:ext cx="73011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 части являются взаимодополняющими и необходимыми с точки зрения реализации Стандарта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</a:t>
            </a:r>
            <a:endParaRPr lang="ru-RU" altLang="ru-RU" sz="2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пяти образовательным областям:</a:t>
            </a:r>
          </a:p>
          <a:p>
            <a:pPr algn="ctr" eaLnBrk="1" hangingPunct="1">
              <a:buFont typeface="Symbol" panose="05050102010706020507" pitchFamily="18" charset="2"/>
              <a:buNone/>
            </a:pPr>
            <a:endParaRPr lang="ru-RU" alt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q"/>
            </a:pPr>
            <a:r>
              <a:rPr lang="ru-RU" alt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q"/>
            </a:pPr>
            <a:r>
              <a:rPr lang="ru-RU" alt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«Социально-коммуникативное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q"/>
            </a:pPr>
            <a:r>
              <a:rPr lang="ru-RU" alt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q"/>
            </a:pPr>
            <a:r>
              <a:rPr lang="ru-RU" alt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q"/>
            </a:pPr>
            <a:r>
              <a:rPr lang="ru-RU" alt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«Художественно-эстетическое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</TotalTime>
  <Words>1529</Words>
  <Application>Microsoft Office PowerPoint</Application>
  <PresentationFormat>Экран (4:3)</PresentationFormat>
  <Paragraphs>221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SimSun</vt:lpstr>
      <vt:lpstr>Arial</vt:lpstr>
      <vt:lpstr>Arial Unicode MS</vt:lpstr>
      <vt:lpstr>Calibri</vt:lpstr>
      <vt:lpstr>Mangal</vt:lpstr>
      <vt:lpstr>Symbol</vt:lpstr>
      <vt:lpstr>Times New Roman</vt:lpstr>
      <vt:lpstr>Trebuchet MS</vt:lpstr>
      <vt:lpstr>Wingdings</vt:lpstr>
      <vt:lpstr>Wingdings 3</vt:lpstr>
      <vt:lpstr>Аспект</vt:lpstr>
      <vt:lpstr>        Краткая презентация  образовательной программы дошкольного образования   (ОП ДО)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User</cp:lastModifiedBy>
  <cp:revision>13</cp:revision>
  <dcterms:created xsi:type="dcterms:W3CDTF">2023-08-02T09:43:03Z</dcterms:created>
  <dcterms:modified xsi:type="dcterms:W3CDTF">2024-04-03T12:32:07Z</dcterms:modified>
</cp:coreProperties>
</file>